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9"/>
  </p:notesMasterIdLst>
  <p:sldIdLst>
    <p:sldId id="302" r:id="rId2"/>
    <p:sldId id="303" r:id="rId3"/>
    <p:sldId id="304" r:id="rId4"/>
    <p:sldId id="307" r:id="rId5"/>
    <p:sldId id="305" r:id="rId6"/>
    <p:sldId id="306" r:id="rId7"/>
    <p:sldId id="258" r:id="rId8"/>
  </p:sldIdLst>
  <p:sldSz cx="12192000" cy="6858000"/>
  <p:notesSz cx="6858000" cy="9144000"/>
  <p:embeddedFontLst>
    <p:embeddedFont>
      <p:font typeface="HendersonSansW00-BasicBold" panose="02000505030000020004" charset="0"/>
      <p:bold r:id="rId10"/>
    </p:embeddedFont>
    <p:embeddedFont>
      <p:font typeface="HendersonSansW00-BasicLight" panose="02000505030000020004" charset="0"/>
      <p:regular r:id="rId11"/>
    </p:embeddedFont>
    <p:embeddedFont>
      <p:font typeface="HendersonSansW00-BasicSmBd" panose="02000505030000020004" charset="0"/>
      <p:bold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1" roundtripDataSignature="AMtx7mhdC4oXPbi5SnfmZsdPPCIDvuaz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AB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2CA752-EC74-4DCD-BA55-EC59985AE842}" v="2" dt="2025-07-21T19:24:11.3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514" autoAdjust="0"/>
  </p:normalViewPr>
  <p:slideViewPr>
    <p:cSldViewPr snapToGrid="0">
      <p:cViewPr varScale="1">
        <p:scale>
          <a:sx n="51" d="100"/>
          <a:sy n="51" d="100"/>
        </p:scale>
        <p:origin x="1476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67" Type="http://schemas.microsoft.com/office/2015/10/relationships/revisionInfo" Target="revisionInfo.xml"/><Relationship Id="rId2" Type="http://schemas.openxmlformats.org/officeDocument/2006/relationships/slide" Target="slides/slide1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66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customschemas.google.com/relationships/presentationmetadata" Target="metadata"/><Relationship Id="rId10" Type="http://schemas.openxmlformats.org/officeDocument/2006/relationships/font" Target="fonts/font1.fntdata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6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Virginia Mendez" userId="93aca7cf-fc25-4426-afa6-c3def59e5252" providerId="ADAL" clId="{CE2CA752-EC74-4DCD-BA55-EC59985AE842}"/>
    <pc:docChg chg="addSld delSld modSld">
      <pc:chgData name="Maria Virginia Mendez" userId="93aca7cf-fc25-4426-afa6-c3def59e5252" providerId="ADAL" clId="{CE2CA752-EC74-4DCD-BA55-EC59985AE842}" dt="2025-07-21T19:24:13.390" v="4" actId="2696"/>
      <pc:docMkLst>
        <pc:docMk/>
      </pc:docMkLst>
      <pc:sldChg chg="del">
        <pc:chgData name="Maria Virginia Mendez" userId="93aca7cf-fc25-4426-afa6-c3def59e5252" providerId="ADAL" clId="{CE2CA752-EC74-4DCD-BA55-EC59985AE842}" dt="2025-07-21T19:06:40.737" v="1" actId="2696"/>
        <pc:sldMkLst>
          <pc:docMk/>
          <pc:sldMk cId="0" sldId="256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0" sldId="257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0" sldId="259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0" sldId="260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0" sldId="261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95889677" sldId="262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3187721115" sldId="263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359259066" sldId="264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395705614" sldId="265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2135957754" sldId="266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025363584" sldId="267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2657566823" sldId="268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787699227" sldId="270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3857161186" sldId="271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297698703" sldId="272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203114062" sldId="273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3624071148" sldId="274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143624056" sldId="275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093399964" sldId="276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391321890" sldId="277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047232442" sldId="278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109599233" sldId="279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099728875" sldId="280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2544180906" sldId="281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323390860" sldId="282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518601264" sldId="283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037910394" sldId="284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635032756" sldId="285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2975064372" sldId="286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3669009955" sldId="287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72172559" sldId="288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38863213" sldId="289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771482413" sldId="290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037920542" sldId="291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20274571" sldId="292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79970019" sldId="293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4062420737" sldId="294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933119661" sldId="295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27805934" sldId="296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3356646437" sldId="297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762417367" sldId="298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42716693" sldId="299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1529381433" sldId="300"/>
        </pc:sldMkLst>
      </pc:sldChg>
      <pc:sldChg chg="del">
        <pc:chgData name="Maria Virginia Mendez" userId="93aca7cf-fc25-4426-afa6-c3def59e5252" providerId="ADAL" clId="{CE2CA752-EC74-4DCD-BA55-EC59985AE842}" dt="2025-07-21T19:24:13.390" v="4" actId="2696"/>
        <pc:sldMkLst>
          <pc:docMk/>
          <pc:sldMk cId="2242522635" sldId="308"/>
        </pc:sldMkLst>
      </pc:sldChg>
      <pc:sldChg chg="add del">
        <pc:chgData name="Maria Virginia Mendez" userId="93aca7cf-fc25-4426-afa6-c3def59e5252" providerId="ADAL" clId="{CE2CA752-EC74-4DCD-BA55-EC59985AE842}" dt="2025-07-21T19:24:11.319" v="3"/>
        <pc:sldMkLst>
          <pc:docMk/>
          <pc:sldMk cId="536495420" sldId="309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3967335770" sldId="310"/>
        </pc:sldMkLst>
      </pc:sldChg>
      <pc:sldChg chg="del">
        <pc:chgData name="Maria Virginia Mendez" userId="93aca7cf-fc25-4426-afa6-c3def59e5252" providerId="ADAL" clId="{CE2CA752-EC74-4DCD-BA55-EC59985AE842}" dt="2025-07-21T19:06:28.580" v="0" actId="47"/>
        <pc:sldMkLst>
          <pc:docMk/>
          <pc:sldMk cId="2943032467" sldId="311"/>
        </pc:sldMkLst>
      </pc:sldChg>
      <pc:sldMasterChg chg="delSldLayout">
        <pc:chgData name="Maria Virginia Mendez" userId="93aca7cf-fc25-4426-afa6-c3def59e5252" providerId="ADAL" clId="{CE2CA752-EC74-4DCD-BA55-EC59985AE842}" dt="2025-07-21T19:06:28.580" v="0" actId="47"/>
        <pc:sldMasterMkLst>
          <pc:docMk/>
          <pc:sldMasterMk cId="0" sldId="2147483648"/>
        </pc:sldMasterMkLst>
        <pc:sldLayoutChg chg="del">
          <pc:chgData name="Maria Virginia Mendez" userId="93aca7cf-fc25-4426-afa6-c3def59e5252" providerId="ADAL" clId="{CE2CA752-EC74-4DCD-BA55-EC59985AE842}" dt="2025-07-21T19:06:28.580" v="0" actId="47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Maria Virginia Mendez" userId="93aca7cf-fc25-4426-afa6-c3def59e5252" providerId="ADAL" clId="{CE2CA752-EC74-4DCD-BA55-EC59985AE842}" dt="2025-07-21T19:06:28.580" v="0" actId="47"/>
          <pc:sldLayoutMkLst>
            <pc:docMk/>
            <pc:sldMasterMk cId="0" sldId="2147483648"/>
            <pc:sldLayoutMk cId="3771237380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098509B-EC9E-4C25-AFB9-DAF94BC185D7}" type="slidenum">
              <a:rPr lang="es-ES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8135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774DBFED-E479-40AF-89CD-C38E955E71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Google Shape;12;p10"/>
          <p:cNvSpPr txBox="1">
            <a:spLocks noGrp="1"/>
          </p:cNvSpPr>
          <p:nvPr>
            <p:ph type="ctrTitle"/>
          </p:nvPr>
        </p:nvSpPr>
        <p:spPr>
          <a:xfrm>
            <a:off x="1524000" y="2223083"/>
            <a:ext cx="9144000" cy="1286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3200">
                <a:solidFill>
                  <a:schemeClr val="bg1"/>
                </a:solidFill>
                <a:latin typeface="HendersonSansW00-BasicBold" panose="02000505030000020004" pitchFamily="2" charset="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3" name="Google Shape;13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28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000">
                <a:solidFill>
                  <a:schemeClr val="bg1"/>
                </a:solidFill>
                <a:latin typeface="HendersonSansW00-BasicLight" panose="02000505030000020004" pitchFamily="2" charset="0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 dirty="0"/>
          </a:p>
        </p:txBody>
      </p:sp>
      <p:sp>
        <p:nvSpPr>
          <p:cNvPr id="14" name="Google Shape;1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0FE592B-6D54-48F4-BBD5-5E3C55FCC7C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47269" y="4938814"/>
            <a:ext cx="5741044" cy="79682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2;p7">
            <a:extLst>
              <a:ext uri="{FF2B5EF4-FFF2-40B4-BE49-F238E27FC236}">
                <a16:creationId xmlns:a16="http://schemas.microsoft.com/office/drawing/2014/main" id="{289414A6-02F1-419F-A3EA-09D24B666CDD}"/>
              </a:ext>
            </a:extLst>
          </p:cNvPr>
          <p:cNvPicPr preferRelativeResize="0"/>
          <p:nvPr userDrawn="1"/>
        </p:nvPicPr>
        <p:blipFill>
          <a:blip r:embed="rId12"/>
          <a:srcRect l="164" r="164"/>
          <a:stretch/>
        </p:blipFill>
        <p:spPr>
          <a:xfrm>
            <a:off x="-8966" y="0"/>
            <a:ext cx="12209929" cy="689065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838200" y="777787"/>
            <a:ext cx="10515600" cy="912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R"/>
              <a:t>‹Nº›</a:t>
            </a:fld>
            <a:endParaRPr/>
          </a:p>
        </p:txBody>
      </p:sp>
      <p:pic>
        <p:nvPicPr>
          <p:cNvPr id="13" name="Google Shape;117;p6">
            <a:extLst>
              <a:ext uri="{FF2B5EF4-FFF2-40B4-BE49-F238E27FC236}">
                <a16:creationId xmlns:a16="http://schemas.microsoft.com/office/drawing/2014/main" id="{4ABB67EE-4DB4-4ACD-B4E6-82128EF0D331}"/>
              </a:ext>
            </a:extLst>
          </p:cNvPr>
          <p:cNvPicPr preferRelativeResize="0"/>
          <p:nvPr userDrawn="1"/>
        </p:nvPicPr>
        <p:blipFill>
          <a:blip r:embed="rId13"/>
          <a:srcRect/>
          <a:stretch/>
        </p:blipFill>
        <p:spPr>
          <a:xfrm>
            <a:off x="363077" y="267647"/>
            <a:ext cx="3675523" cy="5101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bg1"/>
          </a:solidFill>
          <a:latin typeface="HendersonSansW00-BasicBold" panose="02000505030000020004" pitchFamily="2" charset="0"/>
          <a:ea typeface="HendersonSansW00-BasicBold" panose="02000505030000020004" pitchFamily="2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bg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A4F03F8B-35D1-302D-8AD1-1350DDD7A7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CR" sz="3600" dirty="0"/>
              <a:t>Cuadro de clasificación de documentos electrónicos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48" y="63799"/>
            <a:ext cx="116162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595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68740" y="902542"/>
            <a:ext cx="1039131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/>
              <a:t>En el marco conceptual se observa lo siguiente:</a:t>
            </a:r>
          </a:p>
          <a:p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Unos agentes que son representados en el </a:t>
            </a:r>
            <a:r>
              <a:rPr lang="es-CR" sz="2000" dirty="0"/>
              <a:t>sistema por entidades descritas a través de metadatos, que se relacionan entre sí </a:t>
            </a:r>
            <a:r>
              <a:rPr lang="es-ES" sz="2000" dirty="0"/>
              <a:t>de acuerdo con un conjunto de reglas predeterminadas y sobre ellas se aplican </a:t>
            </a:r>
            <a:r>
              <a:rPr lang="es-CR" sz="2000" dirty="0"/>
              <a:t>funciones que generan eventos.</a:t>
            </a:r>
          </a:p>
          <a:p>
            <a:pPr algn="just"/>
            <a:endParaRPr lang="es-ES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000" dirty="0"/>
              <a:t>El sistema debe encargarse de aplicar los procesos de la gestión documental, producción, gestión y trámite, organización, transferencia, disposición, preservación a largo plazo y valoración; esto se realiza mediante flujos de trabajo, gestión de contenidos, clasificación documental, conformación de expedientes entre otras, aplicando funciones sobre las entidades y capturando metadatos.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/>
          </a:p>
          <a:p>
            <a:pPr algn="just"/>
            <a:endParaRPr lang="es-ES" dirty="0"/>
          </a:p>
          <a:p>
            <a:pPr algn="just"/>
            <a:endParaRPr lang="es-CR" dirty="0"/>
          </a:p>
          <a:p>
            <a:pPr algn="just"/>
            <a:endParaRPr lang="es-CR" dirty="0"/>
          </a:p>
        </p:txBody>
      </p:sp>
      <p:sp>
        <p:nvSpPr>
          <p:cNvPr id="3" name="Flecha arriba 2"/>
          <p:cNvSpPr/>
          <p:nvPr/>
        </p:nvSpPr>
        <p:spPr>
          <a:xfrm>
            <a:off x="354842" y="272955"/>
            <a:ext cx="313898" cy="49132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7041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AF10868-EB01-DF15-E0A0-9397E7F5B5B7}"/>
              </a:ext>
            </a:extLst>
          </p:cNvPr>
          <p:cNvSpPr txBox="1"/>
          <p:nvPr/>
        </p:nvSpPr>
        <p:spPr>
          <a:xfrm>
            <a:off x="1621436" y="1484027"/>
            <a:ext cx="894912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Cuando un usuario produce un documento (lo genera dentro del sistema o lo carga en él) este puede ser tramitado mediante un flujo (por ejemplo; asignación, proyecto de respuesta, aprobación y entrega), se integra a un expediente que pertenece a una serie o subserie documental (clase), la cual han sido previamente valorada determinando en consecuencia la regla para su retención y disposición.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El tiempo de retención tanto en la fase de archivo de gestión como en la fase de archivo central y la disposición que ha de darse una vez agotados estos tiempos, las cuales puede ser, eliminar o conservar totalmente; si es el primer caso, se destruyen las entidades en el sistema conservando un conjunto de metadatos (entidad residual), pero si se requiere transferir a un archivo histórico, se deben exportar las entidades con todos sus componentes.</a:t>
            </a:r>
          </a:p>
        </p:txBody>
      </p:sp>
    </p:spTree>
    <p:extLst>
      <p:ext uri="{BB962C8B-B14F-4D97-AF65-F5344CB8AC3E}">
        <p14:creationId xmlns:p14="http://schemas.microsoft.com/office/powerpoint/2010/main" val="328473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468" y="396439"/>
            <a:ext cx="8034281" cy="3934804"/>
          </a:xfrm>
          <a:prstGeom prst="rect">
            <a:avLst/>
          </a:prstGeom>
        </p:spPr>
      </p:pic>
      <p:sp>
        <p:nvSpPr>
          <p:cNvPr id="7" name="Flecha doblada 6"/>
          <p:cNvSpPr/>
          <p:nvPr/>
        </p:nvSpPr>
        <p:spPr>
          <a:xfrm rot="10800000" flipH="1">
            <a:off x="162576" y="3898645"/>
            <a:ext cx="1249129" cy="2959353"/>
          </a:xfrm>
          <a:prstGeom prst="bentArrow">
            <a:avLst>
              <a:gd name="adj1" fmla="val 13608"/>
              <a:gd name="adj2" fmla="val 27326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>
              <a:solidFill>
                <a:schemeClr val="tx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411706" y="5657669"/>
            <a:ext cx="9329561" cy="120032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Información que describe una entidad del sistema con relación a los eventos en los que participa y las funciones realizadas. Nota: </a:t>
            </a:r>
            <a:r>
              <a:rPr lang="es-CR" dirty="0"/>
              <a:t>Los metadatos contextuales deben ser definidos por cada entidad distrital a partir de su</a:t>
            </a:r>
          </a:p>
          <a:p>
            <a:pPr algn="just"/>
            <a:r>
              <a:rPr lang="es-CR" dirty="0"/>
              <a:t>esquema de metadatos.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5586" y="3899060"/>
            <a:ext cx="1287677" cy="1819042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5181600" y="4748463"/>
            <a:ext cx="5559667" cy="64633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Son los eventos que se guardan con relación a las funciones que ejecuta una entidad del sistema.</a:t>
            </a:r>
            <a:endParaRPr lang="es-CR" dirty="0"/>
          </a:p>
        </p:txBody>
      </p:sp>
      <p:sp>
        <p:nvSpPr>
          <p:cNvPr id="14" name="Flecha derecha 13"/>
          <p:cNvSpPr/>
          <p:nvPr/>
        </p:nvSpPr>
        <p:spPr>
          <a:xfrm>
            <a:off x="8137897" y="2935164"/>
            <a:ext cx="1411706" cy="5458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5" name="CuadroTexto 14"/>
          <p:cNvSpPr txBox="1"/>
          <p:nvPr/>
        </p:nvSpPr>
        <p:spPr>
          <a:xfrm>
            <a:off x="9664530" y="2330924"/>
            <a:ext cx="2358189" cy="175432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/>
              <a:t>Corresponde a la lista de usuarios ( roles y grupos ) que pueden acceder a las entidades del sistema de información SGDEA.</a:t>
            </a:r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09364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576" y="955194"/>
            <a:ext cx="7398404" cy="627188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6F2C25EE-7797-410B-AC38-88B6843430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6873" y="1214203"/>
            <a:ext cx="7567771" cy="4688603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A3F3704F-B7B5-4513-92B2-74D37D7FEF18}"/>
              </a:ext>
            </a:extLst>
          </p:cNvPr>
          <p:cNvSpPr txBox="1"/>
          <p:nvPr/>
        </p:nvSpPr>
        <p:spPr>
          <a:xfrm>
            <a:off x="544220" y="2105387"/>
            <a:ext cx="3026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dirty="0"/>
          </a:p>
          <a:p>
            <a:pPr algn="just"/>
            <a:r>
              <a:rPr lang="es-ES" sz="2000" dirty="0"/>
              <a:t>Se muestra la integración del  fondo documental, </a:t>
            </a:r>
            <a:r>
              <a:rPr lang="es-ES" sz="2000" dirty="0" err="1"/>
              <a:t>subfondos</a:t>
            </a:r>
            <a:r>
              <a:rPr lang="es-ES" sz="2000" dirty="0"/>
              <a:t>, series y subseries dentro del Sistema de Gestión de Documentos Electrónicos de Archivo.</a:t>
            </a:r>
            <a:endParaRPr lang="es-CR" sz="2000" dirty="0"/>
          </a:p>
          <a:p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2898889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3"/>
          <p:cNvPicPr preferRelativeResize="0"/>
          <p:nvPr/>
        </p:nvPicPr>
        <p:blipFill>
          <a:blip r:embed="rId3"/>
          <a:srcRect l="44" r="44"/>
          <a:stretch/>
        </p:blipFill>
        <p:spPr>
          <a:xfrm>
            <a:off x="-56030" y="-34544"/>
            <a:ext cx="12304059" cy="6927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3"/>
          <p:cNvPicPr preferRelativeResize="0"/>
          <p:nvPr/>
        </p:nvPicPr>
        <p:blipFill>
          <a:blip r:embed="rId4"/>
          <a:srcRect/>
          <a:stretch/>
        </p:blipFill>
        <p:spPr>
          <a:xfrm>
            <a:off x="2363275" y="2511090"/>
            <a:ext cx="7681101" cy="106609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0DE8555-5B85-4E9A-9C6E-EF66D8C9414E}"/>
              </a:ext>
            </a:extLst>
          </p:cNvPr>
          <p:cNvSpPr txBox="1"/>
          <p:nvPr/>
        </p:nvSpPr>
        <p:spPr>
          <a:xfrm>
            <a:off x="2595280" y="4061011"/>
            <a:ext cx="70014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1600" dirty="0">
                <a:solidFill>
                  <a:schemeClr val="bg1"/>
                </a:solidFill>
                <a:latin typeface="HendersonSansW00-BasicSmBd" panose="02000505030000020004" pitchFamily="2" charset="0"/>
              </a:rPr>
              <a:t>Nombre Apellido / correo@dgan.go.cr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389</Words>
  <Application>Microsoft Office PowerPoint</Application>
  <PresentationFormat>Panorámica</PresentationFormat>
  <Paragraphs>19</Paragraphs>
  <Slides>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HendersonSansW00-BasicBold</vt:lpstr>
      <vt:lpstr>Arial</vt:lpstr>
      <vt:lpstr>HendersonSansW00-BasicSmBd</vt:lpstr>
      <vt:lpstr>HendersonSansW00-BasicLight</vt:lpstr>
      <vt:lpstr>Play</vt:lpstr>
      <vt:lpstr>Tema de Office</vt:lpstr>
      <vt:lpstr>Cuadro de clasificación de documentos electrónicos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SOLANO TREJOS DANIELA</dc:creator>
  <cp:lastModifiedBy>Maria Virginia Mendez</cp:lastModifiedBy>
  <cp:revision>32</cp:revision>
  <dcterms:created xsi:type="dcterms:W3CDTF">2024-02-20T15:41:44Z</dcterms:created>
  <dcterms:modified xsi:type="dcterms:W3CDTF">2025-07-21T19:24:18Z</dcterms:modified>
</cp:coreProperties>
</file>